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Merriweather" panose="00000500000000000000" pitchFamily="2"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792"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082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4473" y="1135975"/>
            <a:ext cx="7587853" cy="2778919"/>
          </a:xfrm>
          <a:prstGeom prst="rect">
            <a:avLst/>
          </a:prstGeom>
          <a:noFill/>
          <a:ln/>
        </p:spPr>
        <p:txBody>
          <a:bodyPr wrap="square" lIns="0" tIns="0" rIns="0" bIns="0" rtlCol="0" anchor="t"/>
          <a:lstStyle/>
          <a:p>
            <a:pPr marL="0" indent="0" algn="l">
              <a:lnSpc>
                <a:spcPts val="5450"/>
              </a:lnSpc>
              <a:buNone/>
            </a:pPr>
            <a:r>
              <a:rPr lang="en-US" sz="4350" dirty="0">
                <a:solidFill>
                  <a:srgbClr val="F5F0F0"/>
                </a:solidFill>
                <a:latin typeface="Merriweather" pitchFamily="34" charset="0"/>
                <a:ea typeface="Merriweather" pitchFamily="34" charset="-122"/>
                <a:cs typeface="Merriweather" pitchFamily="34" charset="-120"/>
              </a:rPr>
              <a:t>ReSearch: Integrating Search and Reasoning with Reinforcement Learning for Large Language Models</a:t>
            </a:r>
            <a:endParaRPr lang="en-US" sz="4350" dirty="0"/>
          </a:p>
        </p:txBody>
      </p:sp>
      <p:sp>
        <p:nvSpPr>
          <p:cNvPr id="4" name="Text 1"/>
          <p:cNvSpPr/>
          <p:nvPr/>
        </p:nvSpPr>
        <p:spPr>
          <a:xfrm>
            <a:off x="6264473" y="4248388"/>
            <a:ext cx="7587853" cy="2845118"/>
          </a:xfrm>
          <a:prstGeom prst="rect">
            <a:avLst/>
          </a:prstGeom>
          <a:noFill/>
          <a:ln/>
        </p:spPr>
        <p:txBody>
          <a:bodyPr wrap="square" lIns="0" tIns="0" rIns="0" bIns="0" rtlCol="0" anchor="t"/>
          <a:lstStyle/>
          <a:p>
            <a:pPr marL="0" indent="0" algn="l">
              <a:lnSpc>
                <a:spcPts val="2800"/>
              </a:lnSpc>
              <a:buNone/>
            </a:pPr>
            <a:r>
              <a:rPr lang="en-US" sz="1750" dirty="0">
                <a:solidFill>
                  <a:srgbClr val="E2E6E9"/>
                </a:solidFill>
                <a:latin typeface="Merriweather" pitchFamily="34" charset="0"/>
                <a:ea typeface="Merriweather" pitchFamily="34" charset="-122"/>
                <a:cs typeface="Merriweather" pitchFamily="34" charset="-120"/>
              </a:rPr>
              <a:t>This presentation explores the innovative framework "ReSearch," which integrates external search capabilities with reasoning in large language models (LLMs) using reinforcement learning. Based on the research paper, we will dive into the challenges of LLMs in knowledge-intensive tasks, the methodology behind ReSearch, its architecture, results, and future work. Join us as we uncover how this integration addresses limitations and pushes the boundaries of LLM accuracy and factuality.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99360"/>
          </a:xfrm>
          <a:prstGeom prst="rect">
            <a:avLst/>
          </a:prstGeom>
        </p:spPr>
      </p:pic>
      <p:sp>
        <p:nvSpPr>
          <p:cNvPr id="3" name="Text 0"/>
          <p:cNvSpPr/>
          <p:nvPr/>
        </p:nvSpPr>
        <p:spPr>
          <a:xfrm>
            <a:off x="699730" y="3362920"/>
            <a:ext cx="13201412" cy="624721"/>
          </a:xfrm>
          <a:prstGeom prst="rect">
            <a:avLst/>
          </a:prstGeom>
          <a:noFill/>
          <a:ln/>
        </p:spPr>
        <p:txBody>
          <a:bodyPr wrap="none" lIns="0" tIns="0" rIns="0" bIns="0" rtlCol="0" anchor="t"/>
          <a:lstStyle/>
          <a:p>
            <a:pPr marL="0" indent="0" algn="l">
              <a:lnSpc>
                <a:spcPts val="4900"/>
              </a:lnSpc>
              <a:buNone/>
            </a:pPr>
            <a:r>
              <a:rPr lang="en-US" sz="3900" dirty="0">
                <a:solidFill>
                  <a:srgbClr val="F5F0F0"/>
                </a:solidFill>
                <a:latin typeface="Merriweather" pitchFamily="34" charset="0"/>
                <a:ea typeface="Merriweather" pitchFamily="34" charset="-122"/>
                <a:cs typeface="Merriweather" pitchFamily="34" charset="-120"/>
              </a:rPr>
              <a:t>Challenges Facing LLMs in Knowledge-Intensive Tasks</a:t>
            </a:r>
            <a:endParaRPr lang="en-US" sz="3900" dirty="0"/>
          </a:p>
        </p:txBody>
      </p:sp>
      <p:sp>
        <p:nvSpPr>
          <p:cNvPr id="4" name="Shape 1"/>
          <p:cNvSpPr/>
          <p:nvPr/>
        </p:nvSpPr>
        <p:spPr>
          <a:xfrm>
            <a:off x="699730" y="4287560"/>
            <a:ext cx="4277082" cy="3078361"/>
          </a:xfrm>
          <a:prstGeom prst="roundRect">
            <a:avLst>
              <a:gd name="adj" fmla="val 2728"/>
            </a:avLst>
          </a:prstGeom>
          <a:solidFill>
            <a:srgbClr val="003180"/>
          </a:solidFill>
          <a:ln w="7620">
            <a:solidFill>
              <a:srgbClr val="194A99"/>
            </a:solidFill>
            <a:prstDash val="solid"/>
          </a:ln>
        </p:spPr>
      </p:sp>
      <p:sp>
        <p:nvSpPr>
          <p:cNvPr id="5" name="Text 2"/>
          <p:cNvSpPr/>
          <p:nvPr/>
        </p:nvSpPr>
        <p:spPr>
          <a:xfrm>
            <a:off x="907256" y="4495086"/>
            <a:ext cx="3862030" cy="624602"/>
          </a:xfrm>
          <a:prstGeom prst="rect">
            <a:avLst/>
          </a:prstGeom>
          <a:noFill/>
          <a:ln/>
        </p:spPr>
        <p:txBody>
          <a:bodyPr wrap="squar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Limitations in Current Knowledge</a:t>
            </a:r>
            <a:endParaRPr lang="en-US" sz="1950" dirty="0"/>
          </a:p>
        </p:txBody>
      </p:sp>
      <p:sp>
        <p:nvSpPr>
          <p:cNvPr id="6" name="Text 3"/>
          <p:cNvSpPr/>
          <p:nvPr/>
        </p:nvSpPr>
        <p:spPr>
          <a:xfrm>
            <a:off x="907256" y="5239583"/>
            <a:ext cx="3862030" cy="1918811"/>
          </a:xfrm>
          <a:prstGeom prst="rect">
            <a:avLst/>
          </a:prstGeom>
          <a:noFill/>
          <a:ln/>
        </p:spPr>
        <p:txBody>
          <a:bodyPr wrap="square" lIns="0" tIns="0" rIns="0" bIns="0" rtlCol="0" anchor="t"/>
          <a:lstStyle/>
          <a:p>
            <a:pPr marL="0" indent="0" algn="l">
              <a:lnSpc>
                <a:spcPts val="2500"/>
              </a:lnSpc>
              <a:buNone/>
            </a:pPr>
            <a:r>
              <a:rPr lang="en-US" sz="1550" dirty="0">
                <a:solidFill>
                  <a:srgbClr val="E2E6E9"/>
                </a:solidFill>
                <a:latin typeface="Merriweather" pitchFamily="34" charset="0"/>
                <a:ea typeface="Merriweather" pitchFamily="34" charset="-122"/>
                <a:cs typeface="Merriweather" pitchFamily="34" charset="-120"/>
              </a:rPr>
              <a:t>Large Language Models often rely on training data that becomes outdated, making it difficult to handle questions requiring recent or evolving information, especially concerning current events.</a:t>
            </a:r>
            <a:endParaRPr lang="en-US" sz="1550" dirty="0"/>
          </a:p>
        </p:txBody>
      </p:sp>
      <p:sp>
        <p:nvSpPr>
          <p:cNvPr id="7" name="Shape 4"/>
          <p:cNvSpPr/>
          <p:nvPr/>
        </p:nvSpPr>
        <p:spPr>
          <a:xfrm>
            <a:off x="5176718" y="4287560"/>
            <a:ext cx="4277082" cy="3078361"/>
          </a:xfrm>
          <a:prstGeom prst="roundRect">
            <a:avLst>
              <a:gd name="adj" fmla="val 2728"/>
            </a:avLst>
          </a:prstGeom>
          <a:solidFill>
            <a:srgbClr val="003180"/>
          </a:solidFill>
          <a:ln w="7620">
            <a:solidFill>
              <a:srgbClr val="194A99"/>
            </a:solidFill>
            <a:prstDash val="solid"/>
          </a:ln>
        </p:spPr>
      </p:sp>
      <p:sp>
        <p:nvSpPr>
          <p:cNvPr id="8" name="Text 5"/>
          <p:cNvSpPr/>
          <p:nvPr/>
        </p:nvSpPr>
        <p:spPr>
          <a:xfrm>
            <a:off x="5384244" y="4495086"/>
            <a:ext cx="3082528" cy="312301"/>
          </a:xfrm>
          <a:prstGeom prst="rect">
            <a:avLst/>
          </a:prstGeom>
          <a:noFill/>
          <a:ln/>
        </p:spPr>
        <p:txBody>
          <a:bodyPr wrap="non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Hallucinations and Errors</a:t>
            </a:r>
            <a:endParaRPr lang="en-US" sz="1950" dirty="0"/>
          </a:p>
        </p:txBody>
      </p:sp>
      <p:sp>
        <p:nvSpPr>
          <p:cNvPr id="9" name="Text 6"/>
          <p:cNvSpPr/>
          <p:nvPr/>
        </p:nvSpPr>
        <p:spPr>
          <a:xfrm>
            <a:off x="5384244" y="4927283"/>
            <a:ext cx="3862030" cy="1279208"/>
          </a:xfrm>
          <a:prstGeom prst="rect">
            <a:avLst/>
          </a:prstGeom>
          <a:noFill/>
          <a:ln/>
        </p:spPr>
        <p:txBody>
          <a:bodyPr wrap="square" lIns="0" tIns="0" rIns="0" bIns="0" rtlCol="0" anchor="t"/>
          <a:lstStyle/>
          <a:p>
            <a:pPr marL="0" indent="0" algn="l">
              <a:lnSpc>
                <a:spcPts val="2500"/>
              </a:lnSpc>
              <a:buNone/>
            </a:pPr>
            <a:r>
              <a:rPr lang="en-US" sz="1550" dirty="0">
                <a:solidFill>
                  <a:srgbClr val="E2E6E9"/>
                </a:solidFill>
                <a:latin typeface="Merriweather" pitchFamily="34" charset="0"/>
                <a:ea typeface="Merriweather" pitchFamily="34" charset="-122"/>
                <a:cs typeface="Merriweather" pitchFamily="34" charset="-120"/>
              </a:rPr>
              <a:t>LLMs can generate plausible-sounding but factually incorrect answers due to an inability to verify information externally, reducing trustworthiness.</a:t>
            </a:r>
            <a:endParaRPr lang="en-US" sz="1550" dirty="0"/>
          </a:p>
        </p:txBody>
      </p:sp>
      <p:sp>
        <p:nvSpPr>
          <p:cNvPr id="10" name="Shape 7"/>
          <p:cNvSpPr/>
          <p:nvPr/>
        </p:nvSpPr>
        <p:spPr>
          <a:xfrm>
            <a:off x="9653707" y="4287560"/>
            <a:ext cx="4277082" cy="3078361"/>
          </a:xfrm>
          <a:prstGeom prst="roundRect">
            <a:avLst>
              <a:gd name="adj" fmla="val 2728"/>
            </a:avLst>
          </a:prstGeom>
          <a:solidFill>
            <a:srgbClr val="003180"/>
          </a:solidFill>
          <a:ln w="7620">
            <a:solidFill>
              <a:srgbClr val="194A99"/>
            </a:solidFill>
            <a:prstDash val="solid"/>
          </a:ln>
        </p:spPr>
      </p:sp>
      <p:sp>
        <p:nvSpPr>
          <p:cNvPr id="11" name="Text 8"/>
          <p:cNvSpPr/>
          <p:nvPr/>
        </p:nvSpPr>
        <p:spPr>
          <a:xfrm>
            <a:off x="9861233" y="4495086"/>
            <a:ext cx="2880241" cy="312301"/>
          </a:xfrm>
          <a:prstGeom prst="rect">
            <a:avLst/>
          </a:prstGeom>
          <a:noFill/>
          <a:ln/>
        </p:spPr>
        <p:txBody>
          <a:bodyPr wrap="non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Limited External Access</a:t>
            </a:r>
            <a:endParaRPr lang="en-US" sz="1950" dirty="0"/>
          </a:p>
        </p:txBody>
      </p:sp>
      <p:sp>
        <p:nvSpPr>
          <p:cNvPr id="12" name="Text 9"/>
          <p:cNvSpPr/>
          <p:nvPr/>
        </p:nvSpPr>
        <p:spPr>
          <a:xfrm>
            <a:off x="9861233" y="4927283"/>
            <a:ext cx="3862030" cy="1599009"/>
          </a:xfrm>
          <a:prstGeom prst="rect">
            <a:avLst/>
          </a:prstGeom>
          <a:noFill/>
          <a:ln/>
        </p:spPr>
        <p:txBody>
          <a:bodyPr wrap="square" lIns="0" tIns="0" rIns="0" bIns="0" rtlCol="0" anchor="t"/>
          <a:lstStyle/>
          <a:p>
            <a:pPr marL="0" indent="0" algn="l">
              <a:lnSpc>
                <a:spcPts val="2500"/>
              </a:lnSpc>
              <a:buNone/>
            </a:pPr>
            <a:r>
              <a:rPr lang="en-US" sz="1550" dirty="0">
                <a:solidFill>
                  <a:srgbClr val="E2E6E9"/>
                </a:solidFill>
                <a:latin typeface="Merriweather" pitchFamily="34" charset="0"/>
                <a:ea typeface="Merriweather" pitchFamily="34" charset="-122"/>
                <a:cs typeface="Merriweather" pitchFamily="34" charset="-120"/>
              </a:rPr>
              <a:t>Standard prompting techniques do not enable real-time access to external knowledge bases or search engines, restricting the model's knowledge integration.</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1611630"/>
            <a:ext cx="9321998"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ReSearch: Conceptual Overview</a:t>
            </a:r>
            <a:endParaRPr lang="en-US" sz="4850" dirty="0"/>
          </a:p>
        </p:txBody>
      </p:sp>
      <p:sp>
        <p:nvSpPr>
          <p:cNvPr id="3" name="Text 1"/>
          <p:cNvSpPr/>
          <p:nvPr/>
        </p:nvSpPr>
        <p:spPr>
          <a:xfrm>
            <a:off x="863798" y="299989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Search Integration</a:t>
            </a:r>
            <a:endParaRPr lang="en-US" sz="2400" dirty="0"/>
          </a:p>
        </p:txBody>
      </p:sp>
      <p:sp>
        <p:nvSpPr>
          <p:cNvPr id="4" name="Text 2"/>
          <p:cNvSpPr/>
          <p:nvPr/>
        </p:nvSpPr>
        <p:spPr>
          <a:xfrm>
            <a:off x="863798" y="3632240"/>
            <a:ext cx="3898940"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ReSearch equips a large language model with the ability to generate search queries as part of its reasoning process, enabling it to retrieve up-to-date and relevant information.</a:t>
            </a:r>
            <a:endParaRPr lang="en-US" sz="1900" dirty="0"/>
          </a:p>
        </p:txBody>
      </p:sp>
      <p:sp>
        <p:nvSpPr>
          <p:cNvPr id="5" name="Text 3"/>
          <p:cNvSpPr/>
          <p:nvPr/>
        </p:nvSpPr>
        <p:spPr>
          <a:xfrm>
            <a:off x="5372576" y="2999899"/>
            <a:ext cx="3085386"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Iterative Reasoning</a:t>
            </a:r>
            <a:endParaRPr lang="en-US" sz="2400" dirty="0"/>
          </a:p>
        </p:txBody>
      </p:sp>
      <p:sp>
        <p:nvSpPr>
          <p:cNvPr id="6" name="Text 4"/>
          <p:cNvSpPr/>
          <p:nvPr/>
        </p:nvSpPr>
        <p:spPr>
          <a:xfrm>
            <a:off x="5372576" y="3632240"/>
            <a:ext cx="3898940"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The model iteratively refines its answers by analyzing multiple retrieved documents, combining evidence to produce accurate and nuanced responses.</a:t>
            </a:r>
            <a:endParaRPr lang="en-US" sz="1900" dirty="0"/>
          </a:p>
        </p:txBody>
      </p:sp>
      <p:sp>
        <p:nvSpPr>
          <p:cNvPr id="7" name="Text 5"/>
          <p:cNvSpPr/>
          <p:nvPr/>
        </p:nvSpPr>
        <p:spPr>
          <a:xfrm>
            <a:off x="9881354" y="2999899"/>
            <a:ext cx="3622715"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Reinforcement Learning</a:t>
            </a:r>
            <a:endParaRPr lang="en-US" sz="2400" dirty="0"/>
          </a:p>
        </p:txBody>
      </p:sp>
      <p:sp>
        <p:nvSpPr>
          <p:cNvPr id="8" name="Text 6"/>
          <p:cNvSpPr/>
          <p:nvPr/>
        </p:nvSpPr>
        <p:spPr>
          <a:xfrm>
            <a:off x="9881354" y="3632240"/>
            <a:ext cx="3898940" cy="2763679"/>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ReSearch employs Proximal Policy Optimization (PPO), a state-of-the-art reinforcement learning algorithm, to jointly optimize search query generation and answer formulation.</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810228" y="499586"/>
            <a:ext cx="13184379" cy="1703070"/>
          </a:xfrm>
          <a:prstGeom prst="rect">
            <a:avLst/>
          </a:prstGeom>
          <a:noFill/>
          <a:ln/>
        </p:spPr>
        <p:txBody>
          <a:bodyPr wrap="square" lIns="0" tIns="0" rIns="0" bIns="0" rtlCol="0" anchor="t"/>
          <a:lstStyle/>
          <a:p>
            <a:pPr marL="0" indent="0" algn="l">
              <a:lnSpc>
                <a:spcPts val="4450"/>
              </a:lnSpc>
              <a:buNone/>
            </a:pPr>
            <a:r>
              <a:rPr lang="en-US" sz="3550" dirty="0">
                <a:solidFill>
                  <a:srgbClr val="F5F0F0"/>
                </a:solidFill>
                <a:latin typeface="Merriweather" pitchFamily="34" charset="0"/>
                <a:ea typeface="Merriweather" pitchFamily="34" charset="-122"/>
                <a:cs typeface="Merriweather" pitchFamily="34" charset="-120"/>
              </a:rPr>
              <a:t>Training Methodology: Reinforcement Learning for Search and Reasoning</a:t>
            </a:r>
            <a:endParaRPr lang="en-US" sz="3550" dirty="0"/>
          </a:p>
        </p:txBody>
      </p:sp>
      <p:sp>
        <p:nvSpPr>
          <p:cNvPr id="4" name="Shape 1"/>
          <p:cNvSpPr/>
          <p:nvPr/>
        </p:nvSpPr>
        <p:spPr>
          <a:xfrm>
            <a:off x="844137" y="2297417"/>
            <a:ext cx="408742" cy="408742"/>
          </a:xfrm>
          <a:prstGeom prst="roundRect">
            <a:avLst>
              <a:gd name="adj" fmla="val 18668"/>
            </a:avLst>
          </a:prstGeom>
          <a:solidFill>
            <a:srgbClr val="003180"/>
          </a:solidFill>
          <a:ln w="7620">
            <a:solidFill>
              <a:srgbClr val="194A99"/>
            </a:solidFill>
            <a:prstDash val="solid"/>
          </a:ln>
        </p:spPr>
      </p:sp>
      <p:sp>
        <p:nvSpPr>
          <p:cNvPr id="5" name="Text 2"/>
          <p:cNvSpPr/>
          <p:nvPr/>
        </p:nvSpPr>
        <p:spPr>
          <a:xfrm>
            <a:off x="912241" y="2331468"/>
            <a:ext cx="272415" cy="340519"/>
          </a:xfrm>
          <a:prstGeom prst="rect">
            <a:avLst/>
          </a:prstGeom>
          <a:noFill/>
          <a:ln/>
        </p:spPr>
        <p:txBody>
          <a:bodyPr wrap="none" lIns="0" tIns="0" rIns="0" bIns="0" rtlCol="0" anchor="t"/>
          <a:lstStyle/>
          <a:p>
            <a:pPr marL="0" indent="0" algn="ctr">
              <a:lnSpc>
                <a:spcPts val="2100"/>
              </a:lnSpc>
              <a:buNone/>
            </a:pPr>
            <a:r>
              <a:rPr lang="en-US" sz="2100" dirty="0">
                <a:solidFill>
                  <a:srgbClr val="E2E6E9"/>
                </a:solidFill>
                <a:latin typeface="Merriweather" pitchFamily="34" charset="0"/>
                <a:ea typeface="Merriweather" pitchFamily="34" charset="-122"/>
                <a:cs typeface="Merriweather" pitchFamily="34" charset="-120"/>
              </a:rPr>
              <a:t>1</a:t>
            </a:r>
            <a:endParaRPr lang="en-US" sz="2100" dirty="0"/>
          </a:p>
        </p:txBody>
      </p:sp>
      <p:sp>
        <p:nvSpPr>
          <p:cNvPr id="6" name="Text 3"/>
          <p:cNvSpPr/>
          <p:nvPr/>
        </p:nvSpPr>
        <p:spPr>
          <a:xfrm>
            <a:off x="1434449" y="2297417"/>
            <a:ext cx="2404943" cy="283726"/>
          </a:xfrm>
          <a:prstGeom prst="rect">
            <a:avLst/>
          </a:prstGeom>
          <a:noFill/>
          <a:ln/>
        </p:spPr>
        <p:txBody>
          <a:bodyPr wrap="none" lIns="0" tIns="0" rIns="0" bIns="0" rtlCol="0" anchor="t"/>
          <a:lstStyle/>
          <a:p>
            <a:pPr marL="0" indent="0" algn="l">
              <a:lnSpc>
                <a:spcPts val="2200"/>
              </a:lnSpc>
              <a:buNone/>
            </a:pPr>
            <a:r>
              <a:rPr lang="en-US" sz="1750" dirty="0">
                <a:solidFill>
                  <a:srgbClr val="E2E6E9"/>
                </a:solidFill>
                <a:latin typeface="Merriweather" pitchFamily="34" charset="0"/>
                <a:ea typeface="Merriweather" pitchFamily="34" charset="-122"/>
                <a:cs typeface="Merriweather" pitchFamily="34" charset="-120"/>
              </a:rPr>
              <a:t>State Space Definition</a:t>
            </a:r>
            <a:endParaRPr lang="en-US" sz="1750" dirty="0"/>
          </a:p>
        </p:txBody>
      </p:sp>
      <p:sp>
        <p:nvSpPr>
          <p:cNvPr id="7" name="Text 4"/>
          <p:cNvSpPr/>
          <p:nvPr/>
        </p:nvSpPr>
        <p:spPr>
          <a:xfrm>
            <a:off x="1434449" y="2690085"/>
            <a:ext cx="10580073" cy="581263"/>
          </a:xfrm>
          <a:prstGeom prst="rect">
            <a:avLst/>
          </a:prstGeom>
          <a:noFill/>
          <a:ln/>
        </p:spPr>
        <p:txBody>
          <a:bodyPr wrap="square" lIns="0" tIns="0" rIns="0" bIns="0" rtlCol="0" anchor="t"/>
          <a:lstStyle/>
          <a:p>
            <a:pPr marL="0" indent="0" algn="l">
              <a:lnSpc>
                <a:spcPts val="2250"/>
              </a:lnSpc>
              <a:buNone/>
            </a:pPr>
            <a:r>
              <a:rPr lang="en-US" sz="1400" dirty="0">
                <a:solidFill>
                  <a:srgbClr val="E2E6E9"/>
                </a:solidFill>
                <a:latin typeface="Merriweather" pitchFamily="34" charset="0"/>
                <a:ea typeface="Merriweather" pitchFamily="34" charset="-122"/>
                <a:cs typeface="Merriweather" pitchFamily="34" charset="-120"/>
              </a:rPr>
              <a:t>Incorporates the LLM’s evolving belief state, history of issued queries, and retrieved documents to inform decision-making.</a:t>
            </a:r>
            <a:endParaRPr lang="en-US" sz="1400" dirty="0"/>
          </a:p>
        </p:txBody>
      </p:sp>
      <p:sp>
        <p:nvSpPr>
          <p:cNvPr id="8" name="Shape 5"/>
          <p:cNvSpPr/>
          <p:nvPr/>
        </p:nvSpPr>
        <p:spPr>
          <a:xfrm>
            <a:off x="844137" y="3657229"/>
            <a:ext cx="408742" cy="408742"/>
          </a:xfrm>
          <a:prstGeom prst="roundRect">
            <a:avLst>
              <a:gd name="adj" fmla="val 18668"/>
            </a:avLst>
          </a:prstGeom>
          <a:solidFill>
            <a:srgbClr val="003180"/>
          </a:solidFill>
          <a:ln w="7620">
            <a:solidFill>
              <a:srgbClr val="194A99"/>
            </a:solidFill>
            <a:prstDash val="solid"/>
          </a:ln>
        </p:spPr>
      </p:sp>
      <p:sp>
        <p:nvSpPr>
          <p:cNvPr id="9" name="Text 6"/>
          <p:cNvSpPr/>
          <p:nvPr/>
        </p:nvSpPr>
        <p:spPr>
          <a:xfrm>
            <a:off x="912241" y="3691281"/>
            <a:ext cx="272415" cy="340519"/>
          </a:xfrm>
          <a:prstGeom prst="rect">
            <a:avLst/>
          </a:prstGeom>
          <a:noFill/>
          <a:ln/>
        </p:spPr>
        <p:txBody>
          <a:bodyPr wrap="none" lIns="0" tIns="0" rIns="0" bIns="0" rtlCol="0" anchor="t"/>
          <a:lstStyle/>
          <a:p>
            <a:pPr marL="0" indent="0" algn="ctr">
              <a:lnSpc>
                <a:spcPts val="2100"/>
              </a:lnSpc>
              <a:buNone/>
            </a:pPr>
            <a:r>
              <a:rPr lang="en-US" sz="2100" dirty="0">
                <a:solidFill>
                  <a:srgbClr val="E2E6E9"/>
                </a:solidFill>
                <a:latin typeface="Merriweather" pitchFamily="34" charset="0"/>
                <a:ea typeface="Merriweather" pitchFamily="34" charset="-122"/>
                <a:cs typeface="Merriweather" pitchFamily="34" charset="-120"/>
              </a:rPr>
              <a:t>2</a:t>
            </a:r>
            <a:endParaRPr lang="en-US" sz="2100" dirty="0"/>
          </a:p>
        </p:txBody>
      </p:sp>
      <p:sp>
        <p:nvSpPr>
          <p:cNvPr id="10" name="Text 7"/>
          <p:cNvSpPr/>
          <p:nvPr/>
        </p:nvSpPr>
        <p:spPr>
          <a:xfrm>
            <a:off x="1434449" y="3657229"/>
            <a:ext cx="2270879" cy="283726"/>
          </a:xfrm>
          <a:prstGeom prst="rect">
            <a:avLst/>
          </a:prstGeom>
          <a:noFill/>
          <a:ln/>
        </p:spPr>
        <p:txBody>
          <a:bodyPr wrap="none" lIns="0" tIns="0" rIns="0" bIns="0" rtlCol="0" anchor="t"/>
          <a:lstStyle/>
          <a:p>
            <a:pPr marL="0" indent="0" algn="l">
              <a:lnSpc>
                <a:spcPts val="2200"/>
              </a:lnSpc>
              <a:buNone/>
            </a:pPr>
            <a:r>
              <a:rPr lang="en-US" sz="1750" dirty="0">
                <a:solidFill>
                  <a:srgbClr val="E2E6E9"/>
                </a:solidFill>
                <a:latin typeface="Merriweather" pitchFamily="34" charset="0"/>
                <a:ea typeface="Merriweather" pitchFamily="34" charset="-122"/>
                <a:cs typeface="Merriweather" pitchFamily="34" charset="-120"/>
              </a:rPr>
              <a:t>Actions</a:t>
            </a:r>
            <a:endParaRPr lang="en-US" sz="1750" dirty="0"/>
          </a:p>
        </p:txBody>
      </p:sp>
      <p:sp>
        <p:nvSpPr>
          <p:cNvPr id="11" name="Text 8"/>
          <p:cNvSpPr/>
          <p:nvPr/>
        </p:nvSpPr>
        <p:spPr>
          <a:xfrm>
            <a:off x="1434449" y="4049897"/>
            <a:ext cx="10128660" cy="581263"/>
          </a:xfrm>
          <a:prstGeom prst="rect">
            <a:avLst/>
          </a:prstGeom>
          <a:noFill/>
          <a:ln/>
        </p:spPr>
        <p:txBody>
          <a:bodyPr wrap="square" lIns="0" tIns="0" rIns="0" bIns="0" rtlCol="0" anchor="t"/>
          <a:lstStyle/>
          <a:p>
            <a:pPr marL="0" indent="0" algn="l">
              <a:lnSpc>
                <a:spcPts val="2250"/>
              </a:lnSpc>
              <a:buNone/>
            </a:pPr>
            <a:r>
              <a:rPr lang="en-US" sz="1400" dirty="0">
                <a:solidFill>
                  <a:srgbClr val="E2E6E9"/>
                </a:solidFill>
                <a:latin typeface="Merriweather" pitchFamily="34" charset="0"/>
                <a:ea typeface="Merriweather" pitchFamily="34" charset="-122"/>
                <a:cs typeface="Merriweather" pitchFamily="34" charset="-120"/>
              </a:rPr>
              <a:t>The model can either generate a new search query to acquire information or produce a final answer based on aggregated evidence.</a:t>
            </a:r>
            <a:endParaRPr lang="en-US" sz="1400" dirty="0"/>
          </a:p>
        </p:txBody>
      </p:sp>
      <p:sp>
        <p:nvSpPr>
          <p:cNvPr id="12" name="Shape 9"/>
          <p:cNvSpPr/>
          <p:nvPr/>
        </p:nvSpPr>
        <p:spPr>
          <a:xfrm>
            <a:off x="844137" y="5017042"/>
            <a:ext cx="408742" cy="408742"/>
          </a:xfrm>
          <a:prstGeom prst="roundRect">
            <a:avLst>
              <a:gd name="adj" fmla="val 18668"/>
            </a:avLst>
          </a:prstGeom>
          <a:solidFill>
            <a:srgbClr val="003180"/>
          </a:solidFill>
          <a:ln w="7620">
            <a:solidFill>
              <a:srgbClr val="194A99"/>
            </a:solidFill>
            <a:prstDash val="solid"/>
          </a:ln>
        </p:spPr>
      </p:sp>
      <p:sp>
        <p:nvSpPr>
          <p:cNvPr id="13" name="Text 10"/>
          <p:cNvSpPr/>
          <p:nvPr/>
        </p:nvSpPr>
        <p:spPr>
          <a:xfrm>
            <a:off x="912241" y="5051094"/>
            <a:ext cx="272415" cy="340519"/>
          </a:xfrm>
          <a:prstGeom prst="rect">
            <a:avLst/>
          </a:prstGeom>
          <a:noFill/>
          <a:ln/>
        </p:spPr>
        <p:txBody>
          <a:bodyPr wrap="none" lIns="0" tIns="0" rIns="0" bIns="0" rtlCol="0" anchor="t"/>
          <a:lstStyle/>
          <a:p>
            <a:pPr marL="0" indent="0" algn="ctr">
              <a:lnSpc>
                <a:spcPts val="2100"/>
              </a:lnSpc>
              <a:buNone/>
            </a:pPr>
            <a:r>
              <a:rPr lang="en-US" sz="2100" dirty="0">
                <a:solidFill>
                  <a:srgbClr val="E2E6E9"/>
                </a:solidFill>
                <a:latin typeface="Merriweather" pitchFamily="34" charset="0"/>
                <a:ea typeface="Merriweather" pitchFamily="34" charset="-122"/>
                <a:cs typeface="Merriweather" pitchFamily="34" charset="-120"/>
              </a:rPr>
              <a:t>3</a:t>
            </a:r>
            <a:endParaRPr lang="en-US" sz="2100" dirty="0"/>
          </a:p>
        </p:txBody>
      </p:sp>
      <p:sp>
        <p:nvSpPr>
          <p:cNvPr id="14" name="Text 11"/>
          <p:cNvSpPr/>
          <p:nvPr/>
        </p:nvSpPr>
        <p:spPr>
          <a:xfrm>
            <a:off x="1434449" y="5017042"/>
            <a:ext cx="2270879" cy="283726"/>
          </a:xfrm>
          <a:prstGeom prst="rect">
            <a:avLst/>
          </a:prstGeom>
          <a:noFill/>
          <a:ln/>
        </p:spPr>
        <p:txBody>
          <a:bodyPr wrap="none" lIns="0" tIns="0" rIns="0" bIns="0" rtlCol="0" anchor="t"/>
          <a:lstStyle/>
          <a:p>
            <a:pPr marL="0" indent="0" algn="l">
              <a:lnSpc>
                <a:spcPts val="2200"/>
              </a:lnSpc>
              <a:buNone/>
            </a:pPr>
            <a:r>
              <a:rPr lang="en-US" sz="1750" dirty="0">
                <a:solidFill>
                  <a:srgbClr val="E2E6E9"/>
                </a:solidFill>
                <a:latin typeface="Merriweather" pitchFamily="34" charset="0"/>
                <a:ea typeface="Merriweather" pitchFamily="34" charset="-122"/>
                <a:cs typeface="Merriweather" pitchFamily="34" charset="-120"/>
              </a:rPr>
              <a:t>Reward Signal</a:t>
            </a:r>
            <a:endParaRPr lang="en-US" sz="1750" dirty="0"/>
          </a:p>
        </p:txBody>
      </p:sp>
      <p:sp>
        <p:nvSpPr>
          <p:cNvPr id="15" name="Text 12"/>
          <p:cNvSpPr/>
          <p:nvPr/>
        </p:nvSpPr>
        <p:spPr>
          <a:xfrm>
            <a:off x="1434449" y="5409710"/>
            <a:ext cx="10128660" cy="581263"/>
          </a:xfrm>
          <a:prstGeom prst="rect">
            <a:avLst/>
          </a:prstGeom>
          <a:noFill/>
          <a:ln/>
        </p:spPr>
        <p:txBody>
          <a:bodyPr wrap="square" lIns="0" tIns="0" rIns="0" bIns="0" rtlCol="0" anchor="t"/>
          <a:lstStyle/>
          <a:p>
            <a:pPr marL="0" indent="0" algn="l">
              <a:lnSpc>
                <a:spcPts val="2250"/>
              </a:lnSpc>
              <a:buNone/>
            </a:pPr>
            <a:r>
              <a:rPr lang="en-US" sz="1400" dirty="0">
                <a:solidFill>
                  <a:srgbClr val="E2E6E9"/>
                </a:solidFill>
                <a:latin typeface="Merriweather" pitchFamily="34" charset="0"/>
                <a:ea typeface="Merriweather" pitchFamily="34" charset="-122"/>
                <a:cs typeface="Merriweather" pitchFamily="34" charset="-120"/>
              </a:rPr>
              <a:t>Designed to incentivize accurate, relevant, and resource-efficient search and answer generation for optimal performance.</a:t>
            </a:r>
            <a:endParaRPr lang="en-US" sz="1400" dirty="0"/>
          </a:p>
        </p:txBody>
      </p:sp>
      <p:sp>
        <p:nvSpPr>
          <p:cNvPr id="16" name="Shape 13"/>
          <p:cNvSpPr/>
          <p:nvPr/>
        </p:nvSpPr>
        <p:spPr>
          <a:xfrm>
            <a:off x="844137" y="6376855"/>
            <a:ext cx="408742" cy="408742"/>
          </a:xfrm>
          <a:prstGeom prst="roundRect">
            <a:avLst>
              <a:gd name="adj" fmla="val 18668"/>
            </a:avLst>
          </a:prstGeom>
          <a:solidFill>
            <a:srgbClr val="003180"/>
          </a:solidFill>
          <a:ln w="7620">
            <a:solidFill>
              <a:srgbClr val="194A99"/>
            </a:solidFill>
            <a:prstDash val="solid"/>
          </a:ln>
        </p:spPr>
      </p:sp>
      <p:sp>
        <p:nvSpPr>
          <p:cNvPr id="17" name="Text 14"/>
          <p:cNvSpPr/>
          <p:nvPr/>
        </p:nvSpPr>
        <p:spPr>
          <a:xfrm>
            <a:off x="912241" y="6410907"/>
            <a:ext cx="272415" cy="340519"/>
          </a:xfrm>
          <a:prstGeom prst="rect">
            <a:avLst/>
          </a:prstGeom>
          <a:noFill/>
          <a:ln/>
        </p:spPr>
        <p:txBody>
          <a:bodyPr wrap="none" lIns="0" tIns="0" rIns="0" bIns="0" rtlCol="0" anchor="t"/>
          <a:lstStyle/>
          <a:p>
            <a:pPr marL="0" indent="0" algn="ctr">
              <a:lnSpc>
                <a:spcPts val="2100"/>
              </a:lnSpc>
              <a:buNone/>
            </a:pPr>
            <a:r>
              <a:rPr lang="en-US" sz="2100" dirty="0">
                <a:solidFill>
                  <a:srgbClr val="E2E6E9"/>
                </a:solidFill>
                <a:latin typeface="Merriweather" pitchFamily="34" charset="0"/>
                <a:ea typeface="Merriweather" pitchFamily="34" charset="-122"/>
                <a:cs typeface="Merriweather" pitchFamily="34" charset="-120"/>
              </a:rPr>
              <a:t>4</a:t>
            </a:r>
            <a:endParaRPr lang="en-US" sz="2100" dirty="0"/>
          </a:p>
        </p:txBody>
      </p:sp>
      <p:sp>
        <p:nvSpPr>
          <p:cNvPr id="18" name="Text 15"/>
          <p:cNvSpPr/>
          <p:nvPr/>
        </p:nvSpPr>
        <p:spPr>
          <a:xfrm>
            <a:off x="1434449" y="6376855"/>
            <a:ext cx="2401014" cy="283726"/>
          </a:xfrm>
          <a:prstGeom prst="rect">
            <a:avLst/>
          </a:prstGeom>
          <a:noFill/>
          <a:ln/>
        </p:spPr>
        <p:txBody>
          <a:bodyPr wrap="none" lIns="0" tIns="0" rIns="0" bIns="0" rtlCol="0" anchor="t"/>
          <a:lstStyle/>
          <a:p>
            <a:pPr marL="0" indent="0" algn="l">
              <a:lnSpc>
                <a:spcPts val="2200"/>
              </a:lnSpc>
              <a:buNone/>
            </a:pPr>
            <a:r>
              <a:rPr lang="en-US" sz="1750" dirty="0">
                <a:solidFill>
                  <a:srgbClr val="E2E6E9"/>
                </a:solidFill>
                <a:latin typeface="Merriweather" pitchFamily="34" charset="0"/>
                <a:ea typeface="Merriweather" pitchFamily="34" charset="-122"/>
                <a:cs typeface="Merriweather" pitchFamily="34" charset="-120"/>
              </a:rPr>
              <a:t>Data and Fine-Tuning</a:t>
            </a:r>
            <a:endParaRPr lang="en-US" sz="1750" dirty="0"/>
          </a:p>
        </p:txBody>
      </p:sp>
      <p:sp>
        <p:nvSpPr>
          <p:cNvPr id="19" name="Text 16"/>
          <p:cNvSpPr/>
          <p:nvPr/>
        </p:nvSpPr>
        <p:spPr>
          <a:xfrm>
            <a:off x="1434448" y="6785597"/>
            <a:ext cx="9700398" cy="581263"/>
          </a:xfrm>
          <a:prstGeom prst="rect">
            <a:avLst/>
          </a:prstGeom>
          <a:noFill/>
          <a:ln/>
        </p:spPr>
        <p:txBody>
          <a:bodyPr wrap="square" lIns="0" tIns="0" rIns="0" bIns="0" rtlCol="0" anchor="t"/>
          <a:lstStyle/>
          <a:p>
            <a:pPr marL="0" indent="0" algn="l">
              <a:lnSpc>
                <a:spcPts val="2250"/>
              </a:lnSpc>
              <a:buNone/>
            </a:pPr>
            <a:r>
              <a:rPr lang="en-US" sz="1400" dirty="0">
                <a:solidFill>
                  <a:srgbClr val="E2E6E9"/>
                </a:solidFill>
                <a:latin typeface="Merriweather" pitchFamily="34" charset="0"/>
                <a:ea typeface="Merriweather" pitchFamily="34" charset="-122"/>
                <a:cs typeface="Merriweather" pitchFamily="34" charset="-120"/>
              </a:rPr>
              <a:t>Utilizes question-answering datasets enhanced with search annotations to train and fine-tune the policy for maximizing cumulative rewards.</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3798" y="1616273"/>
            <a:ext cx="12874585"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Architecture: Core Components of ReSearch</a:t>
            </a:r>
            <a:endParaRPr lang="en-US" sz="4850" dirty="0"/>
          </a:p>
        </p:txBody>
      </p:sp>
      <p:sp>
        <p:nvSpPr>
          <p:cNvPr id="3" name="Text 1"/>
          <p:cNvSpPr/>
          <p:nvPr/>
        </p:nvSpPr>
        <p:spPr>
          <a:xfrm>
            <a:off x="863798" y="3004542"/>
            <a:ext cx="2774037" cy="771049"/>
          </a:xfrm>
          <a:prstGeom prst="rect">
            <a:avLst/>
          </a:prstGeom>
          <a:noFill/>
          <a:ln/>
        </p:spPr>
        <p:txBody>
          <a:bodyPr wrap="squar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LLM Policy Module</a:t>
            </a:r>
            <a:endParaRPr lang="en-US" sz="2400" dirty="0"/>
          </a:p>
        </p:txBody>
      </p:sp>
      <p:sp>
        <p:nvSpPr>
          <p:cNvPr id="4" name="Text 2"/>
          <p:cNvSpPr/>
          <p:nvPr/>
        </p:nvSpPr>
        <p:spPr>
          <a:xfrm>
            <a:off x="863798" y="4022408"/>
            <a:ext cx="2774037"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Decides on search queries and assembles answers by interpreting retrieved data and prior knowledge.</a:t>
            </a:r>
            <a:endParaRPr lang="en-US" sz="1900" dirty="0"/>
          </a:p>
        </p:txBody>
      </p:sp>
      <p:sp>
        <p:nvSpPr>
          <p:cNvPr id="5" name="Text 3"/>
          <p:cNvSpPr/>
          <p:nvPr/>
        </p:nvSpPr>
        <p:spPr>
          <a:xfrm>
            <a:off x="4247674" y="3004542"/>
            <a:ext cx="2774037" cy="771049"/>
          </a:xfrm>
          <a:prstGeom prst="rect">
            <a:avLst/>
          </a:prstGeom>
          <a:noFill/>
          <a:ln/>
        </p:spPr>
        <p:txBody>
          <a:bodyPr wrap="squar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Search Engine Interface</a:t>
            </a:r>
            <a:endParaRPr lang="en-US" sz="2400" dirty="0"/>
          </a:p>
        </p:txBody>
      </p:sp>
      <p:sp>
        <p:nvSpPr>
          <p:cNvPr id="6" name="Text 4"/>
          <p:cNvSpPr/>
          <p:nvPr/>
        </p:nvSpPr>
        <p:spPr>
          <a:xfrm>
            <a:off x="4247674" y="4022408"/>
            <a:ext cx="2774037"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Retrieves relevant documents from external sources, enabling real-time knowledge acquisition.</a:t>
            </a:r>
            <a:endParaRPr lang="en-US" sz="1900" dirty="0"/>
          </a:p>
        </p:txBody>
      </p:sp>
      <p:sp>
        <p:nvSpPr>
          <p:cNvPr id="7" name="Text 5"/>
          <p:cNvSpPr/>
          <p:nvPr/>
        </p:nvSpPr>
        <p:spPr>
          <a:xfrm>
            <a:off x="7631549" y="3004542"/>
            <a:ext cx="2774037" cy="771049"/>
          </a:xfrm>
          <a:prstGeom prst="rect">
            <a:avLst/>
          </a:prstGeom>
          <a:noFill/>
          <a:ln/>
        </p:spPr>
        <p:txBody>
          <a:bodyPr wrap="squar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Knowledge Integrator</a:t>
            </a:r>
            <a:endParaRPr lang="en-US" sz="2400" dirty="0"/>
          </a:p>
        </p:txBody>
      </p:sp>
      <p:sp>
        <p:nvSpPr>
          <p:cNvPr id="8" name="Text 6"/>
          <p:cNvSpPr/>
          <p:nvPr/>
        </p:nvSpPr>
        <p:spPr>
          <a:xfrm>
            <a:off x="7631549" y="4022408"/>
            <a:ext cx="2774037" cy="1974056"/>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Merges external search results with the LLM's internal knowledge to enhance answer quality.</a:t>
            </a:r>
            <a:endParaRPr lang="en-US" sz="1900" dirty="0"/>
          </a:p>
        </p:txBody>
      </p:sp>
      <p:sp>
        <p:nvSpPr>
          <p:cNvPr id="9" name="Text 7"/>
          <p:cNvSpPr/>
          <p:nvPr/>
        </p:nvSpPr>
        <p:spPr>
          <a:xfrm>
            <a:off x="11015424" y="3004542"/>
            <a:ext cx="2774037" cy="385524"/>
          </a:xfrm>
          <a:prstGeom prst="rect">
            <a:avLst/>
          </a:prstGeom>
          <a:noFill/>
          <a:ln/>
        </p:spPr>
        <p:txBody>
          <a:bodyPr wrap="none" lIns="0" tIns="0" rIns="0" bIns="0" rtlCol="0" anchor="t"/>
          <a:lstStyle/>
          <a:p>
            <a:pPr marL="0" indent="0" algn="l">
              <a:lnSpc>
                <a:spcPts val="3000"/>
              </a:lnSpc>
              <a:buNone/>
            </a:pPr>
            <a:r>
              <a:rPr lang="en-US" sz="2400" dirty="0">
                <a:solidFill>
                  <a:srgbClr val="F5F0F0"/>
                </a:solidFill>
                <a:latin typeface="Merriweather" pitchFamily="34" charset="0"/>
                <a:ea typeface="Merriweather" pitchFamily="34" charset="-122"/>
                <a:cs typeface="Merriweather" pitchFamily="34" charset="-120"/>
              </a:rPr>
              <a:t>Reward Model</a:t>
            </a:r>
            <a:endParaRPr lang="en-US" sz="2400" dirty="0"/>
          </a:p>
        </p:txBody>
      </p:sp>
      <p:sp>
        <p:nvSpPr>
          <p:cNvPr id="10" name="Text 8"/>
          <p:cNvSpPr/>
          <p:nvPr/>
        </p:nvSpPr>
        <p:spPr>
          <a:xfrm>
            <a:off x="11015424" y="3636883"/>
            <a:ext cx="2774037"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Evaluates the generated answers’ accuracy and relevance, guiding the reinforcement learning training loop.</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01397" y="551140"/>
            <a:ext cx="11496675" cy="626269"/>
          </a:xfrm>
          <a:prstGeom prst="rect">
            <a:avLst/>
          </a:prstGeom>
          <a:noFill/>
          <a:ln/>
        </p:spPr>
        <p:txBody>
          <a:bodyPr wrap="none" lIns="0" tIns="0" rIns="0" bIns="0" rtlCol="0" anchor="t"/>
          <a:lstStyle/>
          <a:p>
            <a:pPr marL="0" indent="0" algn="l">
              <a:lnSpc>
                <a:spcPts val="4900"/>
              </a:lnSpc>
              <a:buNone/>
            </a:pPr>
            <a:r>
              <a:rPr lang="en-US" sz="3900" dirty="0">
                <a:solidFill>
                  <a:srgbClr val="F5F0F0"/>
                </a:solidFill>
                <a:latin typeface="Merriweather" pitchFamily="34" charset="0"/>
                <a:ea typeface="Merriweather" pitchFamily="34" charset="-122"/>
                <a:cs typeface="Merriweather" pitchFamily="34" charset="-120"/>
              </a:rPr>
              <a:t>Empirical Results: Advancing LLM Performance</a:t>
            </a:r>
            <a:endParaRPr lang="en-US" sz="3900" dirty="0"/>
          </a:p>
        </p:txBody>
      </p:sp>
      <p:pic>
        <p:nvPicPr>
          <p:cNvPr id="3" name="Image 0" descr="preencoded.png"/>
          <p:cNvPicPr>
            <a:picLocks noChangeAspect="1"/>
          </p:cNvPicPr>
          <p:nvPr/>
        </p:nvPicPr>
        <p:blipFill>
          <a:blip r:embed="rId3"/>
          <a:stretch>
            <a:fillRect/>
          </a:stretch>
        </p:blipFill>
        <p:spPr>
          <a:xfrm>
            <a:off x="3346966" y="3833574"/>
            <a:ext cx="7936468" cy="7936468"/>
          </a:xfrm>
          <a:prstGeom prst="rect">
            <a:avLst/>
          </a:prstGeom>
        </p:spPr>
      </p:pic>
      <p:sp>
        <p:nvSpPr>
          <p:cNvPr id="4" name="Text 1"/>
          <p:cNvSpPr/>
          <p:nvPr/>
        </p:nvSpPr>
        <p:spPr>
          <a:xfrm>
            <a:off x="4396502" y="6451521"/>
            <a:ext cx="338137" cy="422672"/>
          </a:xfrm>
          <a:prstGeom prst="rect">
            <a:avLst/>
          </a:prstGeom>
          <a:noFill/>
          <a:ln/>
        </p:spPr>
        <p:txBody>
          <a:bodyPr wrap="none" lIns="0" tIns="0" rIns="0" bIns="0" rtlCol="0" anchor="t"/>
          <a:lstStyle/>
          <a:p>
            <a:pPr marL="0" indent="0" algn="l">
              <a:lnSpc>
                <a:spcPts val="4250"/>
              </a:lnSpc>
              <a:buNone/>
            </a:pPr>
            <a:r>
              <a:rPr lang="en-US" sz="2650" dirty="0">
                <a:solidFill>
                  <a:srgbClr val="E2E6E9"/>
                </a:solidFill>
                <a:latin typeface="Merriweather" pitchFamily="34" charset="0"/>
                <a:ea typeface="Merriweather" pitchFamily="34" charset="-122"/>
                <a:cs typeface="Merriweather" pitchFamily="34" charset="-120"/>
              </a:rPr>
              <a:t>1</a:t>
            </a:r>
            <a:endParaRPr lang="en-US" sz="2650" dirty="0"/>
          </a:p>
        </p:txBody>
      </p:sp>
      <p:pic>
        <p:nvPicPr>
          <p:cNvPr id="5" name="Image 1" descr="preencoded.png"/>
          <p:cNvPicPr>
            <a:picLocks noChangeAspect="1"/>
          </p:cNvPicPr>
          <p:nvPr/>
        </p:nvPicPr>
        <p:blipFill>
          <a:blip r:embed="rId4"/>
          <a:stretch>
            <a:fillRect/>
          </a:stretch>
        </p:blipFill>
        <p:spPr>
          <a:xfrm>
            <a:off x="3346966" y="3833574"/>
            <a:ext cx="7936468" cy="7936468"/>
          </a:xfrm>
          <a:prstGeom prst="rect">
            <a:avLst/>
          </a:prstGeom>
        </p:spPr>
      </p:pic>
      <p:sp>
        <p:nvSpPr>
          <p:cNvPr id="6" name="Text 2"/>
          <p:cNvSpPr/>
          <p:nvPr/>
        </p:nvSpPr>
        <p:spPr>
          <a:xfrm>
            <a:off x="6007179" y="4840843"/>
            <a:ext cx="338137" cy="422672"/>
          </a:xfrm>
          <a:prstGeom prst="rect">
            <a:avLst/>
          </a:prstGeom>
          <a:noFill/>
          <a:ln/>
        </p:spPr>
        <p:txBody>
          <a:bodyPr wrap="none" lIns="0" tIns="0" rIns="0" bIns="0" rtlCol="0" anchor="t"/>
          <a:lstStyle/>
          <a:p>
            <a:pPr marL="0" indent="0" algn="l">
              <a:lnSpc>
                <a:spcPts val="4250"/>
              </a:lnSpc>
              <a:buNone/>
            </a:pPr>
            <a:r>
              <a:rPr lang="en-US" sz="2650" dirty="0">
                <a:solidFill>
                  <a:srgbClr val="E2E6E9"/>
                </a:solidFill>
                <a:latin typeface="Merriweather" pitchFamily="34" charset="0"/>
                <a:ea typeface="Merriweather" pitchFamily="34" charset="-122"/>
                <a:cs typeface="Merriweather" pitchFamily="34" charset="-120"/>
              </a:rPr>
              <a:t>2</a:t>
            </a:r>
            <a:endParaRPr lang="en-US" sz="2650" dirty="0"/>
          </a:p>
        </p:txBody>
      </p:sp>
      <p:pic>
        <p:nvPicPr>
          <p:cNvPr id="7" name="Image 2" descr="preencoded.png"/>
          <p:cNvPicPr>
            <a:picLocks noChangeAspect="1"/>
          </p:cNvPicPr>
          <p:nvPr/>
        </p:nvPicPr>
        <p:blipFill>
          <a:blip r:embed="rId5"/>
          <a:stretch>
            <a:fillRect/>
          </a:stretch>
        </p:blipFill>
        <p:spPr>
          <a:xfrm>
            <a:off x="3346966" y="3833574"/>
            <a:ext cx="7936468" cy="7936468"/>
          </a:xfrm>
          <a:prstGeom prst="rect">
            <a:avLst/>
          </a:prstGeom>
        </p:spPr>
      </p:pic>
      <p:sp>
        <p:nvSpPr>
          <p:cNvPr id="8" name="Text 3"/>
          <p:cNvSpPr/>
          <p:nvPr/>
        </p:nvSpPr>
        <p:spPr>
          <a:xfrm>
            <a:off x="8284964" y="4840843"/>
            <a:ext cx="338137" cy="422672"/>
          </a:xfrm>
          <a:prstGeom prst="rect">
            <a:avLst/>
          </a:prstGeom>
          <a:noFill/>
          <a:ln/>
        </p:spPr>
        <p:txBody>
          <a:bodyPr wrap="none" lIns="0" tIns="0" rIns="0" bIns="0" rtlCol="0" anchor="t"/>
          <a:lstStyle/>
          <a:p>
            <a:pPr marL="0" indent="0" algn="l">
              <a:lnSpc>
                <a:spcPts val="4250"/>
              </a:lnSpc>
              <a:buNone/>
            </a:pPr>
            <a:r>
              <a:rPr lang="en-US" sz="2650" dirty="0">
                <a:solidFill>
                  <a:srgbClr val="E2E6E9"/>
                </a:solidFill>
                <a:latin typeface="Merriweather" pitchFamily="34" charset="0"/>
                <a:ea typeface="Merriweather" pitchFamily="34" charset="-122"/>
                <a:cs typeface="Merriweather" pitchFamily="34" charset="-120"/>
              </a:rPr>
              <a:t>3</a:t>
            </a:r>
            <a:endParaRPr lang="en-US" sz="2650" dirty="0"/>
          </a:p>
        </p:txBody>
      </p:sp>
      <p:pic>
        <p:nvPicPr>
          <p:cNvPr id="9" name="Image 3" descr="preencoded.png"/>
          <p:cNvPicPr>
            <a:picLocks noChangeAspect="1"/>
          </p:cNvPicPr>
          <p:nvPr/>
        </p:nvPicPr>
        <p:blipFill>
          <a:blip r:embed="rId6"/>
          <a:stretch>
            <a:fillRect/>
          </a:stretch>
        </p:blipFill>
        <p:spPr>
          <a:xfrm>
            <a:off x="3346966" y="3833574"/>
            <a:ext cx="7936468" cy="7936468"/>
          </a:xfrm>
          <a:prstGeom prst="rect">
            <a:avLst/>
          </a:prstGeom>
        </p:spPr>
      </p:pic>
      <p:sp>
        <p:nvSpPr>
          <p:cNvPr id="10" name="Text 4"/>
          <p:cNvSpPr/>
          <p:nvPr/>
        </p:nvSpPr>
        <p:spPr>
          <a:xfrm>
            <a:off x="9895642" y="6451521"/>
            <a:ext cx="338137" cy="422672"/>
          </a:xfrm>
          <a:prstGeom prst="rect">
            <a:avLst/>
          </a:prstGeom>
          <a:noFill/>
          <a:ln/>
        </p:spPr>
        <p:txBody>
          <a:bodyPr wrap="none" lIns="0" tIns="0" rIns="0" bIns="0" rtlCol="0" anchor="t"/>
          <a:lstStyle/>
          <a:p>
            <a:pPr marL="0" indent="0" algn="l">
              <a:lnSpc>
                <a:spcPts val="4250"/>
              </a:lnSpc>
              <a:buNone/>
            </a:pPr>
            <a:r>
              <a:rPr lang="en-US" sz="2650" dirty="0">
                <a:solidFill>
                  <a:srgbClr val="E2E6E9"/>
                </a:solidFill>
                <a:latin typeface="Merriweather" pitchFamily="34" charset="0"/>
                <a:ea typeface="Merriweather" pitchFamily="34" charset="-122"/>
                <a:cs typeface="Merriweather" pitchFamily="34" charset="-120"/>
              </a:rPr>
              <a:t>4</a:t>
            </a:r>
            <a:endParaRPr lang="en-US" sz="2650" dirty="0"/>
          </a:p>
        </p:txBody>
      </p:sp>
      <p:sp>
        <p:nvSpPr>
          <p:cNvPr id="11" name="Text 5"/>
          <p:cNvSpPr/>
          <p:nvPr/>
        </p:nvSpPr>
        <p:spPr>
          <a:xfrm>
            <a:off x="989528" y="3187184"/>
            <a:ext cx="2505194" cy="313134"/>
          </a:xfrm>
          <a:prstGeom prst="rect">
            <a:avLst/>
          </a:prstGeom>
          <a:noFill/>
          <a:ln/>
        </p:spPr>
        <p:txBody>
          <a:bodyPr wrap="none" lIns="0" tIns="0" rIns="0" bIns="0" rtlCol="0" anchor="t"/>
          <a:lstStyle/>
          <a:p>
            <a:pPr marL="0" indent="0" algn="ctr">
              <a:lnSpc>
                <a:spcPts val="2450"/>
              </a:lnSpc>
              <a:buNone/>
            </a:pPr>
            <a:r>
              <a:rPr lang="en-US" sz="1950" dirty="0">
                <a:solidFill>
                  <a:srgbClr val="F5F0F0"/>
                </a:solidFill>
                <a:latin typeface="Merriweather" pitchFamily="34" charset="0"/>
                <a:ea typeface="Merriweather" pitchFamily="34" charset="-122"/>
                <a:cs typeface="Merriweather" pitchFamily="34" charset="-120"/>
              </a:rPr>
              <a:t>Benchmarks</a:t>
            </a:r>
            <a:endParaRPr lang="en-US" sz="1950" dirty="0"/>
          </a:p>
        </p:txBody>
      </p:sp>
      <p:sp>
        <p:nvSpPr>
          <p:cNvPr id="12" name="Text 6"/>
          <p:cNvSpPr/>
          <p:nvPr/>
        </p:nvSpPr>
        <p:spPr>
          <a:xfrm>
            <a:off x="701397" y="3620453"/>
            <a:ext cx="3081457" cy="1282065"/>
          </a:xfrm>
          <a:prstGeom prst="rect">
            <a:avLst/>
          </a:prstGeom>
          <a:noFill/>
          <a:ln/>
        </p:spPr>
        <p:txBody>
          <a:bodyPr wrap="square" lIns="0" tIns="0" rIns="0" bIns="0" rtlCol="0" anchor="t"/>
          <a:lstStyle/>
          <a:p>
            <a:pPr marL="0" indent="0" algn="ctr">
              <a:lnSpc>
                <a:spcPts val="2500"/>
              </a:lnSpc>
              <a:buNone/>
            </a:pPr>
            <a:r>
              <a:rPr lang="en-US" sz="1550" dirty="0">
                <a:solidFill>
                  <a:srgbClr val="E2E6E9"/>
                </a:solidFill>
                <a:latin typeface="Merriweather" pitchFamily="34" charset="0"/>
                <a:ea typeface="Merriweather" pitchFamily="34" charset="-122"/>
                <a:cs typeface="Merriweather" pitchFamily="34" charset="-120"/>
              </a:rPr>
              <a:t>Evaluated on TriviaQA, WebQuestions, and HotpotQA datasets relevant for knowledge-intensive tasks.</a:t>
            </a:r>
            <a:endParaRPr lang="en-US" sz="1550" dirty="0"/>
          </a:p>
        </p:txBody>
      </p:sp>
      <p:sp>
        <p:nvSpPr>
          <p:cNvPr id="13" name="Text 7"/>
          <p:cNvSpPr/>
          <p:nvPr/>
        </p:nvSpPr>
        <p:spPr>
          <a:xfrm>
            <a:off x="4371499" y="1578173"/>
            <a:ext cx="2505194" cy="313134"/>
          </a:xfrm>
          <a:prstGeom prst="rect">
            <a:avLst/>
          </a:prstGeom>
          <a:noFill/>
          <a:ln/>
        </p:spPr>
        <p:txBody>
          <a:bodyPr wrap="none" lIns="0" tIns="0" rIns="0" bIns="0" rtlCol="0" anchor="t"/>
          <a:lstStyle/>
          <a:p>
            <a:pPr marL="0" indent="0" algn="ctr">
              <a:lnSpc>
                <a:spcPts val="2450"/>
              </a:lnSpc>
              <a:buNone/>
            </a:pPr>
            <a:r>
              <a:rPr lang="en-US" sz="1950" dirty="0">
                <a:solidFill>
                  <a:srgbClr val="F5F0F0"/>
                </a:solidFill>
                <a:latin typeface="Merriweather" pitchFamily="34" charset="0"/>
                <a:ea typeface="Merriweather" pitchFamily="34" charset="-122"/>
                <a:cs typeface="Merriweather" pitchFamily="34" charset="-120"/>
              </a:rPr>
              <a:t>Effectiveness</a:t>
            </a:r>
            <a:endParaRPr lang="en-US" sz="1950" dirty="0"/>
          </a:p>
        </p:txBody>
      </p:sp>
      <p:sp>
        <p:nvSpPr>
          <p:cNvPr id="14" name="Text 8"/>
          <p:cNvSpPr/>
          <p:nvPr/>
        </p:nvSpPr>
        <p:spPr>
          <a:xfrm>
            <a:off x="4083368" y="2011442"/>
            <a:ext cx="3081576" cy="1602581"/>
          </a:xfrm>
          <a:prstGeom prst="rect">
            <a:avLst/>
          </a:prstGeom>
          <a:noFill/>
          <a:ln/>
        </p:spPr>
        <p:txBody>
          <a:bodyPr wrap="square" lIns="0" tIns="0" rIns="0" bIns="0" rtlCol="0" anchor="t"/>
          <a:lstStyle/>
          <a:p>
            <a:pPr marL="0" indent="0" algn="ctr">
              <a:lnSpc>
                <a:spcPts val="2500"/>
              </a:lnSpc>
              <a:buNone/>
            </a:pPr>
            <a:r>
              <a:rPr lang="en-US" sz="1550" dirty="0">
                <a:solidFill>
                  <a:srgbClr val="E2E6E9"/>
                </a:solidFill>
                <a:latin typeface="Merriweather" pitchFamily="34" charset="0"/>
                <a:ea typeface="Merriweather" pitchFamily="34" charset="-122"/>
                <a:cs typeface="Merriweather" pitchFamily="34" charset="-120"/>
              </a:rPr>
              <a:t>ReSearch demonstrated a notable accuracy increase of approximately 15% compared to baseline models without integrated search.</a:t>
            </a:r>
            <a:endParaRPr lang="en-US" sz="1550" dirty="0"/>
          </a:p>
        </p:txBody>
      </p:sp>
      <p:sp>
        <p:nvSpPr>
          <p:cNvPr id="15" name="Text 9"/>
          <p:cNvSpPr/>
          <p:nvPr/>
        </p:nvSpPr>
        <p:spPr>
          <a:xfrm>
            <a:off x="7753588" y="1578173"/>
            <a:ext cx="2505194" cy="313134"/>
          </a:xfrm>
          <a:prstGeom prst="rect">
            <a:avLst/>
          </a:prstGeom>
          <a:noFill/>
          <a:ln/>
        </p:spPr>
        <p:txBody>
          <a:bodyPr wrap="none" lIns="0" tIns="0" rIns="0" bIns="0" rtlCol="0" anchor="t"/>
          <a:lstStyle/>
          <a:p>
            <a:pPr marL="0" indent="0" algn="ctr">
              <a:lnSpc>
                <a:spcPts val="2450"/>
              </a:lnSpc>
              <a:buNone/>
            </a:pPr>
            <a:r>
              <a:rPr lang="en-US" sz="1950" dirty="0">
                <a:solidFill>
                  <a:srgbClr val="F5F0F0"/>
                </a:solidFill>
                <a:latin typeface="Merriweather" pitchFamily="34" charset="0"/>
                <a:ea typeface="Merriweather" pitchFamily="34" charset="-122"/>
                <a:cs typeface="Merriweather" pitchFamily="34" charset="-120"/>
              </a:rPr>
              <a:t>Ablation Studies</a:t>
            </a:r>
            <a:endParaRPr lang="en-US" sz="1950" dirty="0"/>
          </a:p>
        </p:txBody>
      </p:sp>
      <p:sp>
        <p:nvSpPr>
          <p:cNvPr id="16" name="Text 10"/>
          <p:cNvSpPr/>
          <p:nvPr/>
        </p:nvSpPr>
        <p:spPr>
          <a:xfrm>
            <a:off x="7465457" y="2011442"/>
            <a:ext cx="3081457" cy="1602581"/>
          </a:xfrm>
          <a:prstGeom prst="rect">
            <a:avLst/>
          </a:prstGeom>
          <a:noFill/>
          <a:ln/>
        </p:spPr>
        <p:txBody>
          <a:bodyPr wrap="square" lIns="0" tIns="0" rIns="0" bIns="0" rtlCol="0" anchor="t"/>
          <a:lstStyle/>
          <a:p>
            <a:pPr marL="0" indent="0" algn="ctr">
              <a:lnSpc>
                <a:spcPts val="2500"/>
              </a:lnSpc>
              <a:buNone/>
            </a:pPr>
            <a:r>
              <a:rPr lang="en-US" sz="1550" dirty="0">
                <a:solidFill>
                  <a:srgbClr val="E2E6E9"/>
                </a:solidFill>
                <a:latin typeface="Merriweather" pitchFamily="34" charset="0"/>
                <a:ea typeface="Merriweather" pitchFamily="34" charset="-122"/>
                <a:cs typeface="Merriweather" pitchFamily="34" charset="-120"/>
              </a:rPr>
              <a:t>Showed critical contributions from reinforcement learning and the iterative querying process to model improvements.</a:t>
            </a:r>
            <a:endParaRPr lang="en-US" sz="1550" dirty="0"/>
          </a:p>
        </p:txBody>
      </p:sp>
      <p:sp>
        <p:nvSpPr>
          <p:cNvPr id="17" name="Text 11"/>
          <p:cNvSpPr/>
          <p:nvPr/>
        </p:nvSpPr>
        <p:spPr>
          <a:xfrm>
            <a:off x="11135558" y="2866668"/>
            <a:ext cx="2505194" cy="313134"/>
          </a:xfrm>
          <a:prstGeom prst="rect">
            <a:avLst/>
          </a:prstGeom>
          <a:noFill/>
          <a:ln/>
        </p:spPr>
        <p:txBody>
          <a:bodyPr wrap="none" lIns="0" tIns="0" rIns="0" bIns="0" rtlCol="0" anchor="t"/>
          <a:lstStyle/>
          <a:p>
            <a:pPr marL="0" indent="0" algn="ctr">
              <a:lnSpc>
                <a:spcPts val="2450"/>
              </a:lnSpc>
              <a:buNone/>
            </a:pPr>
            <a:r>
              <a:rPr lang="en-US" sz="1950" dirty="0">
                <a:solidFill>
                  <a:srgbClr val="F5F0F0"/>
                </a:solidFill>
                <a:latin typeface="Merriweather" pitchFamily="34" charset="0"/>
                <a:ea typeface="Merriweather" pitchFamily="34" charset="-122"/>
                <a:cs typeface="Merriweather" pitchFamily="34" charset="-120"/>
              </a:rPr>
              <a:t>Quality of Answers</a:t>
            </a:r>
            <a:endParaRPr lang="en-US" sz="1950" dirty="0"/>
          </a:p>
        </p:txBody>
      </p:sp>
      <p:sp>
        <p:nvSpPr>
          <p:cNvPr id="18" name="Text 12"/>
          <p:cNvSpPr/>
          <p:nvPr/>
        </p:nvSpPr>
        <p:spPr>
          <a:xfrm>
            <a:off x="10847427" y="3299936"/>
            <a:ext cx="3081576" cy="1602581"/>
          </a:xfrm>
          <a:prstGeom prst="rect">
            <a:avLst/>
          </a:prstGeom>
          <a:noFill/>
          <a:ln/>
        </p:spPr>
        <p:txBody>
          <a:bodyPr wrap="square" lIns="0" tIns="0" rIns="0" bIns="0" rtlCol="0" anchor="t"/>
          <a:lstStyle/>
          <a:p>
            <a:pPr marL="0" indent="0" algn="ctr">
              <a:lnSpc>
                <a:spcPts val="2500"/>
              </a:lnSpc>
              <a:buNone/>
            </a:pPr>
            <a:r>
              <a:rPr lang="en-US" sz="1550" dirty="0">
                <a:solidFill>
                  <a:srgbClr val="E2E6E9"/>
                </a:solidFill>
                <a:latin typeface="Merriweather" pitchFamily="34" charset="0"/>
                <a:ea typeface="Merriweather" pitchFamily="34" charset="-122"/>
                <a:cs typeface="Merriweather" pitchFamily="34" charset="-120"/>
              </a:rPr>
              <a:t>Produced more precise, factually grounded, and nuanced responses, greatly reducing hallucinations typical in LLM outputs.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2347" y="537567"/>
            <a:ext cx="7779306" cy="1218486"/>
          </a:xfrm>
          <a:prstGeom prst="rect">
            <a:avLst/>
          </a:prstGeom>
          <a:noFill/>
          <a:ln/>
        </p:spPr>
        <p:txBody>
          <a:bodyPr wrap="square" lIns="0" tIns="0" rIns="0" bIns="0" rtlCol="0" anchor="t"/>
          <a:lstStyle/>
          <a:p>
            <a:pPr marL="0" indent="0" algn="l">
              <a:lnSpc>
                <a:spcPts val="4750"/>
              </a:lnSpc>
              <a:buNone/>
            </a:pPr>
            <a:r>
              <a:rPr lang="en-US" sz="3800" dirty="0">
                <a:solidFill>
                  <a:srgbClr val="F5F0F0"/>
                </a:solidFill>
                <a:latin typeface="Merriweather" pitchFamily="34" charset="0"/>
                <a:ea typeface="Merriweather" pitchFamily="34" charset="-122"/>
                <a:cs typeface="Merriweather" pitchFamily="34" charset="-120"/>
              </a:rPr>
              <a:t>Limitations and Future Research Directions</a:t>
            </a:r>
            <a:endParaRPr lang="en-US" sz="3800" dirty="0"/>
          </a:p>
        </p:txBody>
      </p:sp>
      <p:sp>
        <p:nvSpPr>
          <p:cNvPr id="4" name="Shape 1"/>
          <p:cNvSpPr/>
          <p:nvPr/>
        </p:nvSpPr>
        <p:spPr>
          <a:xfrm>
            <a:off x="682347" y="2267783"/>
            <a:ext cx="438626" cy="438626"/>
          </a:xfrm>
          <a:prstGeom prst="roundRect">
            <a:avLst>
              <a:gd name="adj" fmla="val 18669"/>
            </a:avLst>
          </a:prstGeom>
          <a:solidFill>
            <a:srgbClr val="003180"/>
          </a:solidFill>
          <a:ln w="7620">
            <a:solidFill>
              <a:srgbClr val="194A99"/>
            </a:solidFill>
            <a:prstDash val="solid"/>
          </a:ln>
        </p:spPr>
      </p:sp>
      <p:sp>
        <p:nvSpPr>
          <p:cNvPr id="5" name="Text 2"/>
          <p:cNvSpPr/>
          <p:nvPr/>
        </p:nvSpPr>
        <p:spPr>
          <a:xfrm>
            <a:off x="1315879" y="2267783"/>
            <a:ext cx="3435429" cy="304562"/>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High Computational Expense</a:t>
            </a:r>
            <a:endParaRPr lang="en-US" sz="1900" dirty="0"/>
          </a:p>
        </p:txBody>
      </p:sp>
      <p:sp>
        <p:nvSpPr>
          <p:cNvPr id="6" name="Text 3"/>
          <p:cNvSpPr/>
          <p:nvPr/>
        </p:nvSpPr>
        <p:spPr>
          <a:xfrm>
            <a:off x="1315879" y="2689265"/>
            <a:ext cx="7145774" cy="623887"/>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RL training requires substantial resources, posing scalability challenges for wider deployment.</a:t>
            </a:r>
            <a:endParaRPr lang="en-US" sz="1500" dirty="0"/>
          </a:p>
        </p:txBody>
      </p:sp>
      <p:sp>
        <p:nvSpPr>
          <p:cNvPr id="7" name="Shape 4"/>
          <p:cNvSpPr/>
          <p:nvPr/>
        </p:nvSpPr>
        <p:spPr>
          <a:xfrm>
            <a:off x="682347" y="3727371"/>
            <a:ext cx="438626" cy="438626"/>
          </a:xfrm>
          <a:prstGeom prst="roundRect">
            <a:avLst>
              <a:gd name="adj" fmla="val 18669"/>
            </a:avLst>
          </a:prstGeom>
          <a:solidFill>
            <a:srgbClr val="003180"/>
          </a:solidFill>
          <a:ln w="7620">
            <a:solidFill>
              <a:srgbClr val="194A99"/>
            </a:solidFill>
            <a:prstDash val="solid"/>
          </a:ln>
        </p:spPr>
      </p:sp>
      <p:sp>
        <p:nvSpPr>
          <p:cNvPr id="8" name="Text 5"/>
          <p:cNvSpPr/>
          <p:nvPr/>
        </p:nvSpPr>
        <p:spPr>
          <a:xfrm>
            <a:off x="1315879" y="3727371"/>
            <a:ext cx="3197423" cy="304562"/>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Search Engine Dependency</a:t>
            </a:r>
            <a:endParaRPr lang="en-US" sz="1900" dirty="0"/>
          </a:p>
        </p:txBody>
      </p:sp>
      <p:sp>
        <p:nvSpPr>
          <p:cNvPr id="9" name="Text 6"/>
          <p:cNvSpPr/>
          <p:nvPr/>
        </p:nvSpPr>
        <p:spPr>
          <a:xfrm>
            <a:off x="1315879" y="4148852"/>
            <a:ext cx="7145774" cy="623887"/>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Performance depends heavily on the quality and freshness of external search engines and data sources.</a:t>
            </a:r>
            <a:endParaRPr lang="en-US" sz="1500" dirty="0"/>
          </a:p>
        </p:txBody>
      </p:sp>
      <p:sp>
        <p:nvSpPr>
          <p:cNvPr id="10" name="Shape 7"/>
          <p:cNvSpPr/>
          <p:nvPr/>
        </p:nvSpPr>
        <p:spPr>
          <a:xfrm>
            <a:off x="682347" y="5186958"/>
            <a:ext cx="438626" cy="438626"/>
          </a:xfrm>
          <a:prstGeom prst="roundRect">
            <a:avLst>
              <a:gd name="adj" fmla="val 18669"/>
            </a:avLst>
          </a:prstGeom>
          <a:solidFill>
            <a:srgbClr val="003180"/>
          </a:solidFill>
          <a:ln w="7620">
            <a:solidFill>
              <a:srgbClr val="194A99"/>
            </a:solidFill>
            <a:prstDash val="solid"/>
          </a:ln>
        </p:spPr>
      </p:sp>
      <p:sp>
        <p:nvSpPr>
          <p:cNvPr id="11" name="Text 8"/>
          <p:cNvSpPr/>
          <p:nvPr/>
        </p:nvSpPr>
        <p:spPr>
          <a:xfrm>
            <a:off x="1315879" y="5186958"/>
            <a:ext cx="2437090" cy="304562"/>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Scaling Complexity</a:t>
            </a:r>
            <a:endParaRPr lang="en-US" sz="1900" dirty="0"/>
          </a:p>
        </p:txBody>
      </p:sp>
      <p:sp>
        <p:nvSpPr>
          <p:cNvPr id="12" name="Text 9"/>
          <p:cNvSpPr/>
          <p:nvPr/>
        </p:nvSpPr>
        <p:spPr>
          <a:xfrm>
            <a:off x="1315879" y="5608439"/>
            <a:ext cx="7145774" cy="623887"/>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Extending this approach to more complex reasoning tasks remains an open challenge.</a:t>
            </a:r>
            <a:endParaRPr lang="en-US" sz="1500" dirty="0"/>
          </a:p>
        </p:txBody>
      </p:sp>
      <p:sp>
        <p:nvSpPr>
          <p:cNvPr id="13" name="Shape 10"/>
          <p:cNvSpPr/>
          <p:nvPr/>
        </p:nvSpPr>
        <p:spPr>
          <a:xfrm>
            <a:off x="682347" y="6646545"/>
            <a:ext cx="438626" cy="438626"/>
          </a:xfrm>
          <a:prstGeom prst="roundRect">
            <a:avLst>
              <a:gd name="adj" fmla="val 18669"/>
            </a:avLst>
          </a:prstGeom>
          <a:solidFill>
            <a:srgbClr val="003180"/>
          </a:solidFill>
          <a:ln w="7620">
            <a:solidFill>
              <a:srgbClr val="194A99"/>
            </a:solidFill>
            <a:prstDash val="solid"/>
          </a:ln>
        </p:spPr>
      </p:sp>
      <p:sp>
        <p:nvSpPr>
          <p:cNvPr id="14" name="Text 11"/>
          <p:cNvSpPr/>
          <p:nvPr/>
        </p:nvSpPr>
        <p:spPr>
          <a:xfrm>
            <a:off x="1315879" y="6646545"/>
            <a:ext cx="2587466" cy="304562"/>
          </a:xfrm>
          <a:prstGeom prst="rect">
            <a:avLst/>
          </a:prstGeom>
          <a:noFill/>
          <a:ln/>
        </p:spPr>
        <p:txBody>
          <a:bodyPr wrap="none" lIns="0" tIns="0" rIns="0" bIns="0" rtlCol="0" anchor="t"/>
          <a:lstStyle/>
          <a:p>
            <a:pPr marL="0" indent="0" algn="l">
              <a:lnSpc>
                <a:spcPts val="2350"/>
              </a:lnSpc>
              <a:buNone/>
            </a:pPr>
            <a:r>
              <a:rPr lang="en-US" sz="1900" dirty="0">
                <a:solidFill>
                  <a:srgbClr val="E2E6E9"/>
                </a:solidFill>
                <a:latin typeface="Merriweather" pitchFamily="34" charset="0"/>
                <a:ea typeface="Merriweather" pitchFamily="34" charset="-122"/>
                <a:cs typeface="Merriweather" pitchFamily="34" charset="-120"/>
              </a:rPr>
              <a:t>Future Enhancements</a:t>
            </a:r>
            <a:endParaRPr lang="en-US" sz="1900" dirty="0"/>
          </a:p>
        </p:txBody>
      </p:sp>
      <p:sp>
        <p:nvSpPr>
          <p:cNvPr id="15" name="Text 12"/>
          <p:cNvSpPr/>
          <p:nvPr/>
        </p:nvSpPr>
        <p:spPr>
          <a:xfrm>
            <a:off x="1315879" y="7068026"/>
            <a:ext cx="7145774" cy="623887"/>
          </a:xfrm>
          <a:prstGeom prst="rect">
            <a:avLst/>
          </a:prstGeom>
          <a:noFill/>
          <a:ln/>
        </p:spPr>
        <p:txBody>
          <a:bodyPr wrap="square" lIns="0" tIns="0" rIns="0" bIns="0" rtlCol="0" anchor="t"/>
          <a:lstStyle/>
          <a:p>
            <a:pPr marL="0" indent="0" algn="l">
              <a:lnSpc>
                <a:spcPts val="2450"/>
              </a:lnSpc>
              <a:buNone/>
            </a:pPr>
            <a:r>
              <a:rPr lang="en-US" sz="1500" dirty="0">
                <a:solidFill>
                  <a:srgbClr val="E2E6E9"/>
                </a:solidFill>
                <a:latin typeface="Merriweather" pitchFamily="34" charset="0"/>
                <a:ea typeface="Merriweather" pitchFamily="34" charset="-122"/>
                <a:cs typeface="Merriweather" pitchFamily="34" charset="-120"/>
              </a:rPr>
              <a:t>Exploring alternative RL algorithms, incorporating diverse knowledge bases, and expanding ReSearch to varied LLM applications.</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3798" y="1940123"/>
            <a:ext cx="8154353" cy="771287"/>
          </a:xfrm>
          <a:prstGeom prst="rect">
            <a:avLst/>
          </a:prstGeom>
          <a:noFill/>
          <a:ln/>
        </p:spPr>
        <p:txBody>
          <a:bodyPr wrap="none" lIns="0" tIns="0" rIns="0" bIns="0" rtlCol="0" anchor="t"/>
          <a:lstStyle/>
          <a:p>
            <a:pPr marL="0" indent="0" algn="l">
              <a:lnSpc>
                <a:spcPts val="6050"/>
              </a:lnSpc>
              <a:buNone/>
            </a:pPr>
            <a:r>
              <a:rPr lang="en-US" sz="4850" dirty="0">
                <a:solidFill>
                  <a:srgbClr val="F5F0F0"/>
                </a:solidFill>
                <a:latin typeface="Merriweather" pitchFamily="34" charset="0"/>
                <a:ea typeface="Merriweather" pitchFamily="34" charset="-122"/>
                <a:cs typeface="Merriweather" pitchFamily="34" charset="-120"/>
              </a:rPr>
              <a:t>Conclusions and Next Steps</a:t>
            </a:r>
            <a:endParaRPr lang="en-US" sz="4850" dirty="0"/>
          </a:p>
        </p:txBody>
      </p:sp>
      <p:sp>
        <p:nvSpPr>
          <p:cNvPr id="3" name="Text 1"/>
          <p:cNvSpPr/>
          <p:nvPr/>
        </p:nvSpPr>
        <p:spPr>
          <a:xfrm>
            <a:off x="863798" y="3303627"/>
            <a:ext cx="6150293" cy="2763679"/>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ReSearch represents a meaningful advancement in large language model capabilities by integrating strategic external search and iterative reasoning through reinforcement learning. This novel approach significantly enhances the accuracy and factuality of answers in knowledge-intensive scenarios.</a:t>
            </a:r>
            <a:endParaRPr lang="en-US" sz="1900" dirty="0"/>
          </a:p>
        </p:txBody>
      </p:sp>
      <p:sp>
        <p:nvSpPr>
          <p:cNvPr id="4" name="Text 2"/>
          <p:cNvSpPr/>
          <p:nvPr/>
        </p:nvSpPr>
        <p:spPr>
          <a:xfrm>
            <a:off x="7623929" y="3303627"/>
            <a:ext cx="6150293" cy="2368868"/>
          </a:xfrm>
          <a:prstGeom prst="rect">
            <a:avLst/>
          </a:prstGeom>
          <a:noFill/>
          <a:ln/>
        </p:spPr>
        <p:txBody>
          <a:bodyPr wrap="square" lIns="0" tIns="0" rIns="0" bIns="0" rtlCol="0" anchor="t"/>
          <a:lstStyle/>
          <a:p>
            <a:pPr marL="0" indent="0" algn="l">
              <a:lnSpc>
                <a:spcPts val="3100"/>
              </a:lnSpc>
              <a:buNone/>
            </a:pPr>
            <a:r>
              <a:rPr lang="en-US" sz="1900" dirty="0">
                <a:solidFill>
                  <a:srgbClr val="E2E6E9"/>
                </a:solidFill>
                <a:latin typeface="Merriweather" pitchFamily="34" charset="0"/>
                <a:ea typeface="Merriweather" pitchFamily="34" charset="-122"/>
                <a:cs typeface="Merriweather" pitchFamily="34" charset="-120"/>
              </a:rPr>
              <a:t>By bridging search and reasoning, the framework opens new opportunities for improving AI reliability, with promising avenues for future research and application expansion. We welcome questions and discussions on harnessing ReSearch for your domains.</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TotalTime>
  <Words>679</Words>
  <Application>Microsoft Office PowerPoint</Application>
  <PresentationFormat>Custom</PresentationFormat>
  <Paragraphs>71</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Merriweather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harshitapoojari27@outlook.com</cp:lastModifiedBy>
  <cp:revision>3</cp:revision>
  <dcterms:created xsi:type="dcterms:W3CDTF">2025-04-18T09:41:53Z</dcterms:created>
  <dcterms:modified xsi:type="dcterms:W3CDTF">2025-04-18T10:04:20Z</dcterms:modified>
</cp:coreProperties>
</file>